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  <p:sldMasterId id="2147483715" r:id="rId5"/>
    <p:sldMasterId id="2147483716" r:id="rId6"/>
    <p:sldMasterId id="214748371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  <p:embeddedFont>
      <p:font typeface="DM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4FFF82-91F5-443A-A371-30AA03C1828F}">
  <a:tblStyle styleId="{E44FFF82-91F5-443A-A371-30AA03C182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DMSans-boldItalic.fntdata"/><Relationship Id="rId70" Type="http://schemas.openxmlformats.org/officeDocument/2006/relationships/font" Target="fonts/DMSans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2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4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3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6.xml"/><Relationship Id="rId68" Type="http://schemas.openxmlformats.org/officeDocument/2006/relationships/font" Target="fonts/DMSans-regular.fntdata"/><Relationship Id="rId23" Type="http://schemas.openxmlformats.org/officeDocument/2006/relationships/slide" Target="slides/slide15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DMSans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playlist?list=PL_-j_Nxetw-FkGoc8FC8CnNbS18-hdGeu" TargetMode="External"/><Relationship Id="rId3" Type="http://schemas.openxmlformats.org/officeDocument/2006/relationships/hyperlink" Target="https://www.youtube.com/watch?v=kpPw989W8cQ&amp;list=PL_-j_Nxetw-EAzc7gJGeyGomRD7JQUmHM" TargetMode="External"/><Relationship Id="rId4" Type="http://schemas.openxmlformats.org/officeDocument/2006/relationships/hyperlink" Target="https://www.youtube.com/watch?v=tYC_yfXJb88&amp;list=PL_-j_Nxetw-GGSiu_0KAQKktto9-lOtaO" TargetMode="External"/><Relationship Id="rId5" Type="http://schemas.openxmlformats.org/officeDocument/2006/relationships/hyperlink" Target="https://www.youtube.com/watch?v=ua4S23T70KU&amp;list=PL_-j_Nxetw-HUemJyXLr18G5l5t3VU_Eh" TargetMode="External"/><Relationship Id="rId6" Type="http://schemas.openxmlformats.org/officeDocument/2006/relationships/hyperlink" Target="https://www.youtube.com/watch?v=SuXj-ElTjL4&amp;list=PL_-j_Nxetw-E1YOlrXMfvF3TQPa0VJDhE" TargetMode="External"/><Relationship Id="rId7" Type="http://schemas.openxmlformats.org/officeDocument/2006/relationships/hyperlink" Target="https://open.spotify.com/show/6Z4gbxrzelqVU3syDH3JzI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dc278e5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dc278e5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b54c9be7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b54c9be7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800e1585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800e1585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800e1585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800e1585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800e1585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800e1585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800e1585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800e1585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278e5db_0_1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278e5db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dc278e5db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dc278e5db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dc278e5db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dc278e5db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dc278e5db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dc278e5db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dc278e5db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dc278e5db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b54c9be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b54c9be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DM Sans"/>
                <a:ea typeface="DM Sans"/>
                <a:cs typeface="DM Sans"/>
                <a:sym typeface="DM Sans"/>
              </a:rPr>
              <a:t>Se presenta en la primera clase. </a:t>
            </a:r>
            <a:r>
              <a:rPr lang="en-GB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Colocar el número de comisión correspondiente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GB">
                <a:latin typeface="DM Sans"/>
                <a:ea typeface="DM Sans"/>
                <a:cs typeface="DM Sans"/>
                <a:sym typeface="DM Sans"/>
              </a:rPr>
              <a:t>Se debe editar y completar con los nombres del equipo a cargo. Se sugiere linkearlos a los perfiles de Linkedin (quienes quieran).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dc278e5db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dc278e5db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dc278e5db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dc278e5db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dc278e5db_0_1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dc278e5db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dc278e5db_0_1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dc278e5db_0_1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dc278e5db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dc278e5db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dc278e5db_0_1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dc278e5db_0_1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b54c9be7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b54c9be7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b5aaa33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eb5aaa33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dc278e5db_0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dc278e5db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dd5bc55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dd5bc55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68e923f9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68e923f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VIDEOS DE ONBOARDING ESTÁN DISPONIBLES EN EL ESPACIO DE LA CLASE 0</a:t>
            </a:r>
            <a:endParaRPr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dc278e5db_0_2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dc278e5db_0_2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eb54c9be7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eb54c9be7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dc278e5db_0_2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dc278e5db_0_2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b54c9be7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eb54c9be7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b54c9be7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eb54c9be7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dd5bc55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dd5bc55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b5aaa331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eb5aaa331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dc278e5db_0_2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dc278e5db_0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El docente mostrará la pantalla en vivo Se centrará en los pasos y los aspectos a tener en cuenta sin profundizar en el funcionamiento de cada parámetro, ya que la idea es tener una noción de que es y para qué sirve cada operación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dc278e5db_0_2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dc278e5db_0_2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dc278e5db_0_2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1dc278e5db_0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800e158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800e158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dc278e5db_0_2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dc278e5db_0_2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dd5bc558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dd5bc558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b54c9be7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b54c9be7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b54c9be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eb54c9be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El docente mostrará la pantalla en vivo Se centrará en los pasos y los aspectos a tener en cuenta sin profundizar en el funcionamiento de cada parámetro, ya que la idea es tener una noción de que es y para qué sirve cada operación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dd5bc558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dd5bc558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dd5bc558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dd5bc558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Portada de Coder Tips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dd5bc558c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dd5bc558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recursos creados por Coderhouse.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vincular contenido de los canales oficiales de Coderhouse, tanto Youtube como Spotify.</a:t>
            </a:r>
            <a:b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Marketing Digital: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2"/>
              </a:rPr>
              <a:t>https://www.youtube.com/playlist?list=PL_-j_Nxetw-FkGoc8FC8CnNbS18-hdGeu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Diseño UX/UI: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https://www.youtube.com/watch?v=kpPw989W8cQ&amp;list=PL_-j_Nxetw-EAzc7gJGeyGomRD7JQUmHM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Programación: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4"/>
              </a:rPr>
              <a:t>https://www.youtube.com/watch?v=tYC_yfXJb88&amp;list=PL_-j_Nxetw-GGSiu_0KAQKktto9-lOtaO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Desarrollo freelance: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5"/>
              </a:rPr>
              <a:t>https://www.youtube.com/watch?v=ua4S23T70KU&amp;list=PL_-j_Nxetw-HUemJyXLr18G5l5t3VU_Eh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Desarrollo profesional: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6"/>
              </a:rPr>
              <a:t>https://www.youtube.com/watch?v=SuXj-ElTjL4&amp;list=PL_-j_Nxetw-E1YOlrXMfvF3TQPa0VJDhE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Canal de Spotify de Coder: </a:t>
            </a:r>
            <a:r>
              <a:rPr lang="en-GB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https://open.spotify.com/show/6Z4gbxrzelqVU3syDH3JzI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dc278e5db_0_2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1dc278e5db_0_2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n-GB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n-GB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-GB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dd5bc558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dd5bc558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dc278e5db_0_1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1dc278e5db_0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083b8f1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083b8f1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dc278e5db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dc278e5db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dc278e5db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dc278e5db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083b8f13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083b8f13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083b8f13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083b8f13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083b8f13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083b8f13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083b8f13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083b8f13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Sólo se muestra la primera clase.</a:t>
            </a:r>
            <a:b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solicitar más de un desafío entregable por clase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utiliza una Actividad en clase, si bien no se entregan, que demuestre una finalidad. Por ejemplo, puede utilizarse para solicitar algo puntual de tarea: “Para la próxima clase traer anotado…” o ser la práctica necesaria para otro entregable vinculado con el Proyecto.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 1">
  <p:cSld name="SECTION_HEADER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9" name="Google Shape;129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0" name="Google Shape;130;p4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8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6" name="Google Shape;16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5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1" name="Google Shape;18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5" name="Google Shape;185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0" name="Google Shape;19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6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6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6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7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6.xml"/><Relationship Id="rId6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coalova.github.io/CODER-js-Tienda/" TargetMode="External"/><Relationship Id="rId4" Type="http://schemas.openxmlformats.org/officeDocument/2006/relationships/hyperlink" Target="https://vanifederici.github.io/mono-galactico/" TargetMode="External"/><Relationship Id="rId9" Type="http://schemas.openxmlformats.org/officeDocument/2006/relationships/image" Target="../media/image27.png"/><Relationship Id="rId5" Type="http://schemas.openxmlformats.org/officeDocument/2006/relationships/hyperlink" Target="https://conversor-de-monedas.000webhostapp.com/index.html" TargetMode="External"/><Relationship Id="rId6" Type="http://schemas.openxmlformats.org/officeDocument/2006/relationships/hyperlink" Target="https://antopr.github.io/Javascript-Coder/#" TargetMode="External"/><Relationship Id="rId7" Type="http://schemas.openxmlformats.org/officeDocument/2006/relationships/hyperlink" Target="https://feeeeerran.github.io/simon-says/" TargetMode="External"/><Relationship Id="rId8" Type="http://schemas.openxmlformats.org/officeDocument/2006/relationships/image" Target="../media/image3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playlist?list=PL_-j_Nxetw-FaOxk6-PzpmujOYNhToNlt" TargetMode="External"/><Relationship Id="rId10" Type="http://schemas.openxmlformats.org/officeDocument/2006/relationships/hyperlink" Target="https://www.youtube.com/playlist?list=PL_-j_Nxetw-FbSqZtazzt9GkuNDaKxJBB" TargetMode="External"/><Relationship Id="rId12" Type="http://schemas.openxmlformats.org/officeDocument/2006/relationships/hyperlink" Target="https://www.youtube.com/playlist?list=PL_-j_Nxetw-HUc0MTf8MVj3oFtT_OeffM" TargetMode="External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hyperlink" Target="https://www.youtube.com/playlist?list=PL_-j_Nxetw-GGSiu_0KAQKktto9-lOtaO" TargetMode="External"/><Relationship Id="rId9" Type="http://schemas.openxmlformats.org/officeDocument/2006/relationships/hyperlink" Target="https://www.youtube.com/playlist?list=PL_-j_Nxetw-EfDh9iHJ7s_iQykEF9Mpwe" TargetMode="External"/><Relationship Id="rId5" Type="http://schemas.openxmlformats.org/officeDocument/2006/relationships/hyperlink" Target="https://www.youtube.com/playlist?list=PL_-j_Nxetw-HUemJyXLr18G5l5t3VU_Eh" TargetMode="External"/><Relationship Id="rId6" Type="http://schemas.openxmlformats.org/officeDocument/2006/relationships/hyperlink" Target="https://www.youtube.com/playlist?list=PL_-j_Nxetw-E1YOlrXMfvF3TQPa0VJDhE" TargetMode="External"/><Relationship Id="rId7" Type="http://schemas.openxmlformats.org/officeDocument/2006/relationships/hyperlink" Target="https://www.youtube.com/playlist?list=PL_-j_Nxetw-GmxCsP17k61NjLyoOMRzDM" TargetMode="External"/><Relationship Id="rId8" Type="http://schemas.openxmlformats.org/officeDocument/2006/relationships/hyperlink" Target="https://www.youtube.com/playlist?list=PL_-j_Nxetw-FhVw9cwTayaFTaOPTUBC7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hyperlink" Target="https://drive.google.com/file/d/11Qd_2a9YfHq7Yt4IGLXwWRs6OFpSu-6o/view" TargetMode="External"/><Relationship Id="rId5" Type="http://schemas.openxmlformats.org/officeDocument/2006/relationships/hyperlink" Target="https://teloexplicocongatitos.com/poster/tlecg08" TargetMode="External"/><Relationship Id="rId6" Type="http://schemas.openxmlformats.org/officeDocument/2006/relationships/hyperlink" Target="http://little-dot.toxicode.fr/?hour-of-code" TargetMode="External"/><Relationship Id="rId7" Type="http://schemas.openxmlformats.org/officeDocument/2006/relationships/hyperlink" Target="https://code.visualstudio.com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1"/>
          <p:cNvSpPr/>
          <p:nvPr/>
        </p:nvSpPr>
        <p:spPr>
          <a:xfrm>
            <a:off x="2063400" y="2513625"/>
            <a:ext cx="5017200" cy="793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0" name="Google Shape;220;p71"/>
          <p:cNvSpPr txBox="1"/>
          <p:nvPr/>
        </p:nvSpPr>
        <p:spPr>
          <a:xfrm>
            <a:off x="3157797" y="2541075"/>
            <a:ext cx="28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p71"/>
          <p:cNvSpPr/>
          <p:nvPr/>
        </p:nvSpPr>
        <p:spPr>
          <a:xfrm>
            <a:off x="3260975" y="2803271"/>
            <a:ext cx="208800" cy="21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63" y="35805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0"/>
          <p:cNvSpPr txBox="1"/>
          <p:nvPr/>
        </p:nvSpPr>
        <p:spPr>
          <a:xfrm>
            <a:off x="610525" y="636900"/>
            <a:ext cx="76227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Definamos el dia de los afters y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Qué</a:t>
            </a: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son los d</a:t>
            </a: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esafíos</a:t>
            </a: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semanales para la </a:t>
            </a: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comisión</a:t>
            </a: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#</a:t>
            </a: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XXYYY</a:t>
            </a: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1"/>
          <p:cNvSpPr txBox="1"/>
          <p:nvPr/>
        </p:nvSpPr>
        <p:spPr>
          <a:xfrm>
            <a:off x="1461300" y="192523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 es nuestro Proyecto final?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2" name="Google Shape;322;p81"/>
          <p:cNvGrpSpPr/>
          <p:nvPr/>
        </p:nvGrpSpPr>
        <p:grpSpPr>
          <a:xfrm>
            <a:off x="4202551" y="763810"/>
            <a:ext cx="738900" cy="738900"/>
            <a:chOff x="7208351" y="2467173"/>
            <a:chExt cx="738900" cy="738900"/>
          </a:xfrm>
        </p:grpSpPr>
        <p:sp>
          <p:nvSpPr>
            <p:cNvPr id="323" name="Google Shape;323;p8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4" name="Google Shape;324;p81" title="ícono de proyecto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2"/>
          <p:cNvSpPr txBox="1"/>
          <p:nvPr/>
        </p:nvSpPr>
        <p:spPr>
          <a:xfrm>
            <a:off x="457350" y="1084475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Aplicación web interactiva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82"/>
          <p:cNvSpPr txBox="1"/>
          <p:nvPr/>
        </p:nvSpPr>
        <p:spPr>
          <a:xfrm>
            <a:off x="457350" y="256257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Crearás una página web interactiva de la temática que elijas en JavaScript que permitirá simular distintos procesos.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Un “simulador” es un programa que soluciona ciertas tareas y proporciona al usuario información de valor..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82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2" name="Google Shape;332;p82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333" name="Google Shape;333;p8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4" name="Google Shape;334;p82" title="ícono de proyecto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3"/>
          <p:cNvSpPr txBox="1"/>
          <p:nvPr/>
        </p:nvSpPr>
        <p:spPr>
          <a:xfrm>
            <a:off x="457350" y="103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Proyectos de estudiantes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83"/>
          <p:cNvSpPr txBox="1"/>
          <p:nvPr/>
        </p:nvSpPr>
        <p:spPr>
          <a:xfrm>
            <a:off x="457350" y="1845500"/>
            <a:ext cx="48063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Les compartimos los proyectos finales de</a:t>
            </a: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 estudiantes de este curso de comisiones anteriores.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✓ </a:t>
            </a:r>
            <a:r>
              <a:rPr lang="en-GB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Tienda de PC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			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✓ </a:t>
            </a:r>
            <a:r>
              <a:rPr lang="en-GB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Tienda de Bebidas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		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✓ </a:t>
            </a:r>
            <a:r>
              <a:rPr lang="en-GB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Conversor de divisas 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		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✓ </a:t>
            </a:r>
            <a:r>
              <a:rPr lang="en-GB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Buscador de reservas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✓ </a:t>
            </a:r>
            <a:r>
              <a:rPr lang="en-GB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Simon dice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latin typeface="DM Sans"/>
                <a:ea typeface="DM Sans"/>
                <a:cs typeface="DM Sans"/>
                <a:sym typeface="DM Sans"/>
              </a:rPr>
              <a:t>¡Esperamos que les resulten inspiradores!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8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2" name="Google Shape;342;p83" title="gif de oveja animada haciendo el gesto de &quot;ok&quot;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7624" y="2010713"/>
            <a:ext cx="2497675" cy="196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83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344" name="Google Shape;344;p8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5" name="Google Shape;345;p83" title="ícono de proyecto final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1" name="Google Shape;351;p84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352" name="Google Shape;352;p8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3" name="Google Shape;353;p84" title="ícono de proyecto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54" name="Google Shape;354;p84"/>
          <p:cNvGraphicFramePr/>
          <p:nvPr/>
        </p:nvGraphicFramePr>
        <p:xfrm>
          <a:off x="457338" y="135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{E44FFF82-91F5-443A-A371-30AA03C1828F}</a:tableStyleId>
              </a:tblPr>
              <a:tblGrid>
                <a:gridCol w="2265725"/>
                <a:gridCol w="3263550"/>
                <a:gridCol w="2304000"/>
              </a:tblGrid>
              <a:tr h="40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Abre la clase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1° entrega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Simulador interactivo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N° 4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2° entrega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Estructura, variables y objetos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N° 9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3° entrega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Optimización del proyecto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N° 13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 Final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 Final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N° 17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0" name="Google Shape;360;p8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61" name="Google Shape;361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2" name="Google Shape;362;p85" title="ícono de repas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85"/>
          <p:cNvSpPr txBox="1"/>
          <p:nvPr/>
        </p:nvSpPr>
        <p:spPr>
          <a:xfrm>
            <a:off x="473350" y="1682450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la clase anterior vimos: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¿Qué es JavaScript? Definición e historia.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Helvetica Neue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Diferencias entre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Java y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cómo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se relaciona con HTML y CSS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Instalación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VSC y uso de Live server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Conceptos generales: sintaxis y variables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86"/>
          <p:cNvSpPr txBox="1"/>
          <p:nvPr/>
        </p:nvSpPr>
        <p:spPr>
          <a:xfrm>
            <a:off x="1461300" y="858225"/>
            <a:ext cx="622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01.</a:t>
            </a:r>
            <a:r>
              <a:rPr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JAVASCRIPT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Ahora si . . 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5" name="Google Shape;37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7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fundamentos del lenguaje Javascript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7" name="Google Shape;37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87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código Javascript y su sintaxis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9" name="Google Shape;3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87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qué es una variable y cómo presentarla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1" name="Google Shape;38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87"/>
          <p:cNvSpPr txBox="1"/>
          <p:nvPr/>
        </p:nvSpPr>
        <p:spPr>
          <a:xfrm>
            <a:off x="2690550" y="35754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cómo asignar y cambiar el valor de una variable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83" name="Google Shape;383;p87"/>
          <p:cNvCxnSpPr>
            <a:stCxn id="375" idx="2"/>
            <a:endCxn id="377" idx="0"/>
          </p:cNvCxnSpPr>
          <p:nvPr/>
        </p:nvCxnSpPr>
        <p:spPr>
          <a:xfrm flipH="1" rot="-5400000">
            <a:off x="2052975" y="19602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87"/>
          <p:cNvCxnSpPr>
            <a:stCxn id="377" idx="2"/>
            <a:endCxn id="379" idx="0"/>
          </p:cNvCxnSpPr>
          <p:nvPr/>
        </p:nvCxnSpPr>
        <p:spPr>
          <a:xfrm flipH="1" rot="-5400000">
            <a:off x="1953825" y="2692487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87"/>
          <p:cNvCxnSpPr>
            <a:stCxn id="379" idx="2"/>
            <a:endCxn id="381" idx="0"/>
          </p:cNvCxnSpPr>
          <p:nvPr/>
        </p:nvCxnSpPr>
        <p:spPr>
          <a:xfrm flipH="1" rot="-5400000">
            <a:off x="2032575" y="3444962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8"/>
          <p:cNvSpPr txBox="1"/>
          <p:nvPr/>
        </p:nvSpPr>
        <p:spPr>
          <a:xfrm>
            <a:off x="1461300" y="10128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¿Empezamos?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1" name="Google Shape;39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50" y="1751775"/>
            <a:ext cx="2897284" cy="27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 y tipos de datos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2"/>
          <p:cNvSpPr txBox="1"/>
          <p:nvPr/>
        </p:nvSpPr>
        <p:spPr>
          <a:xfrm>
            <a:off x="3742925" y="2717300"/>
            <a:ext cx="422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Agustin Diaz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Juan Ignacio Vigario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8" name="Google Shape;228;p72"/>
          <p:cNvPicPr preferRelativeResize="0"/>
          <p:nvPr/>
        </p:nvPicPr>
        <p:blipFill rotWithShape="1">
          <a:blip r:embed="rId3">
            <a:alphaModFix/>
          </a:blip>
          <a:srcRect b="0" l="35558" r="0" t="0"/>
          <a:stretch/>
        </p:blipFill>
        <p:spPr>
          <a:xfrm>
            <a:off x="-8600" y="0"/>
            <a:ext cx="3314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72"/>
          <p:cNvSpPr txBox="1"/>
          <p:nvPr/>
        </p:nvSpPr>
        <p:spPr>
          <a:xfrm>
            <a:off x="3742800" y="733625"/>
            <a:ext cx="4925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 </a:t>
            </a:r>
            <a:endParaRPr b="1"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equipo</a:t>
            </a:r>
            <a:endParaRPr b="1" sz="30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72"/>
          <p:cNvSpPr txBox="1"/>
          <p:nvPr/>
        </p:nvSpPr>
        <p:spPr>
          <a:xfrm>
            <a:off x="3742800" y="1944100"/>
            <a:ext cx="4925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Profesor/a responsable: Yo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Tutores: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72"/>
          <p:cNvSpPr txBox="1"/>
          <p:nvPr/>
        </p:nvSpPr>
        <p:spPr>
          <a:xfrm>
            <a:off x="3742925" y="468275"/>
            <a:ext cx="492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COMISIÓN N° 59985</a:t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0"/>
          <p:cNvSpPr txBox="1"/>
          <p:nvPr/>
        </p:nvSpPr>
        <p:spPr>
          <a:xfrm>
            <a:off x="431275" y="1160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datos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2" name="Google Shape;40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550" y="1399298"/>
            <a:ext cx="3132525" cy="22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90"/>
          <p:cNvSpPr txBox="1"/>
          <p:nvPr/>
        </p:nvSpPr>
        <p:spPr>
          <a:xfrm>
            <a:off x="350625" y="1030675"/>
            <a:ext cx="47301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Cada lenguaje de programación tiene estructuras o tipos de datos integrados que permiten almacenar y abstraer los datos usados en cada programa.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En javascript (y la </a:t>
            </a: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mayoría</a:t>
            </a: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 de lenguajes) contamos con los siguientes tipos de datos: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Font typeface="DM Sans"/>
              <a:buChar char="👉"/>
            </a:pP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Numéricos (Number)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50"/>
              <a:buFont typeface="DM Sans"/>
              <a:buChar char="👉"/>
            </a:pP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Cadena de caracteres (String)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50"/>
              <a:buFont typeface="DM Sans"/>
              <a:buChar char="👉"/>
            </a:pP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Booleanos (Boolean)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50"/>
              <a:buFont typeface="DM Sans"/>
              <a:buChar char="👉"/>
            </a:pP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Indefinido (Undefined)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9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91"/>
          <p:cNvSpPr txBox="1"/>
          <p:nvPr/>
        </p:nvSpPr>
        <p:spPr>
          <a:xfrm>
            <a:off x="4748250" y="1426125"/>
            <a:ext cx="33534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 espacio reservado en la memoria que, como su nombre indica,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cambiar de contenido a lo largo de la ejecución de un programa. </a:t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las variables podemos almacenar cualquier tipo de dato como los vistos anteriormente.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1" name="Google Shape;41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75" y="1374900"/>
            <a:ext cx="4898601" cy="28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9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Declarar de una variable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92"/>
          <p:cNvSpPr txBox="1"/>
          <p:nvPr/>
        </p:nvSpPr>
        <p:spPr>
          <a:xfrm>
            <a:off x="754200" y="1384750"/>
            <a:ext cx="41529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Declarar una variable significa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crearla, es decir que tenemos que decirle al PC que vamos a usar un espacio de la memoria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 indicamos al PC que vamos a hacer esto usando la palabra reservada </a:t>
            </a:r>
            <a:r>
              <a:rPr b="1" lang="en-GB" sz="15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let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Escribimos una de estas palabras claves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seguido del nombre de nuestra variable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Para los nombres no debemos utilizar ni espacios ni caracteres especiales.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9" name="Google Shape;419;p92"/>
          <p:cNvSpPr txBox="1"/>
          <p:nvPr/>
        </p:nvSpPr>
        <p:spPr>
          <a:xfrm>
            <a:off x="5054325" y="1353250"/>
            <a:ext cx="3144900" cy="29892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	// correcto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apellido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telefono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fechaNacimiento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incorrecto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123Variable</a:t>
            </a:r>
            <a:endParaRPr sz="160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6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noHagasEsto</a:t>
            </a:r>
            <a:endParaRPr sz="160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9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Sintaxis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6" name="Google Shape;426;p93"/>
          <p:cNvSpPr txBox="1"/>
          <p:nvPr/>
        </p:nvSpPr>
        <p:spPr>
          <a:xfrm>
            <a:off x="847125" y="1801975"/>
            <a:ext cx="27543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aquellas que se utilizan para construir otras sentencias que veremos a futuro 👀 (o que ya son usadas por el entorno) de JavaScript y que por tanto no pueden ser utilizadas libremente. 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93"/>
          <p:cNvSpPr txBox="1"/>
          <p:nvPr/>
        </p:nvSpPr>
        <p:spPr>
          <a:xfrm>
            <a:off x="847125" y="1419775"/>
            <a:ext cx="216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DM Sans"/>
                <a:ea typeface="DM Sans"/>
                <a:cs typeface="DM Sans"/>
                <a:sym typeface="DM Sans"/>
              </a:rPr>
              <a:t>Palabras Reservadas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93"/>
          <p:cNvSpPr txBox="1"/>
          <p:nvPr/>
        </p:nvSpPr>
        <p:spPr>
          <a:xfrm>
            <a:off x="3821875" y="1419775"/>
            <a:ext cx="4428900" cy="272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endParaRPr sz="160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93"/>
          <p:cNvSpPr txBox="1"/>
          <p:nvPr/>
        </p:nvSpPr>
        <p:spPr>
          <a:xfrm>
            <a:off x="4091886" y="1536301"/>
            <a:ext cx="38889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break, case, catch, continue, default, let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delete, do, else, finally, for, function, if, in, instanceof, new, return, switch, this, throw, try, typeof, var, void, while, with, y varias más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93"/>
          <p:cNvSpPr txBox="1"/>
          <p:nvPr/>
        </p:nvSpPr>
        <p:spPr>
          <a:xfrm>
            <a:off x="579000" y="29275"/>
            <a:ext cx="8823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dk2"/>
                </a:solidFill>
              </a:rPr>
              <a:t>❗</a:t>
            </a:r>
            <a:endParaRPr sz="8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9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94"/>
          <p:cNvSpPr txBox="1"/>
          <p:nvPr/>
        </p:nvSpPr>
        <p:spPr>
          <a:xfrm>
            <a:off x="5382400" y="1460200"/>
            <a:ext cx="27225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tenemos la variable creada (declarada 👀) es hora de meterle algo.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Nosotros le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asignamos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un valor a la variable, este valor será de un tipo de dato 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específico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94"/>
          <p:cNvSpPr txBox="1"/>
          <p:nvPr/>
        </p:nvSpPr>
        <p:spPr>
          <a:xfrm>
            <a:off x="1175775" y="1428550"/>
            <a:ext cx="3966600" cy="2838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declaración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vive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asignación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edad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D.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vive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3CEFAB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600">
              <a:solidFill>
                <a:srgbClr val="3CEF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9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Inicializar variables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95"/>
          <p:cNvSpPr txBox="1"/>
          <p:nvPr/>
        </p:nvSpPr>
        <p:spPr>
          <a:xfrm>
            <a:off x="770200" y="1783150"/>
            <a:ext cx="30429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declarar una variable y asignarle un valor inicial en el mismo proceso: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aspecto en común tienen estas variables?</a:t>
            </a:r>
            <a:endParaRPr b="1"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. . son dos cosas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95"/>
          <p:cNvSpPr txBox="1"/>
          <p:nvPr/>
        </p:nvSpPr>
        <p:spPr>
          <a:xfrm>
            <a:off x="4038800" y="1777450"/>
            <a:ext cx="3966600" cy="214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variables inicializadas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'Doe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6"/>
          <p:cNvSpPr txBox="1"/>
          <p:nvPr/>
        </p:nvSpPr>
        <p:spPr>
          <a:xfrm>
            <a:off x="151950" y="120700"/>
            <a:ext cx="314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Repasando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96"/>
          <p:cNvSpPr txBox="1"/>
          <p:nvPr/>
        </p:nvSpPr>
        <p:spPr>
          <a:xfrm>
            <a:off x="151950" y="947550"/>
            <a:ext cx="8840100" cy="4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Entonces, antes de hackear la nasa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3AEFB"/>
              </a:buClr>
              <a:buSzPts val="1650"/>
              <a:buFont typeface="DM Sans"/>
              <a:buAutoNum type="arabicPeriod"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Las variables son un espacio en la memoria 📦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650"/>
              <a:buFont typeface="DM Sans"/>
              <a:buAutoNum type="arabicPeriod"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Para usar una variable (usar un espacio en la memoria), tenemos que declarar la variable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650"/>
              <a:buFont typeface="DM Sans"/>
              <a:buAutoNum type="arabicPeriod"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Para declararla tenemos que usar la palabra clave </a:t>
            </a:r>
            <a:r>
              <a:rPr b="1" lang="en-GB" sz="1650">
                <a:latin typeface="DM Sans"/>
                <a:ea typeface="DM Sans"/>
                <a:cs typeface="DM Sans"/>
                <a:sym typeface="DM Sans"/>
              </a:rPr>
              <a:t>let </a:t>
            </a: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y darle un nombre → </a:t>
            </a:r>
            <a:r>
              <a:rPr lang="en-GB" sz="1650" u="sng">
                <a:latin typeface="DM Sans"/>
                <a:ea typeface="DM Sans"/>
                <a:cs typeface="DM Sans"/>
                <a:sym typeface="DM Sans"/>
              </a:rPr>
              <a:t>siempre en </a:t>
            </a:r>
            <a:r>
              <a:rPr lang="en-GB" sz="1650" u="sng">
                <a:latin typeface="DM Sans"/>
                <a:ea typeface="DM Sans"/>
                <a:cs typeface="DM Sans"/>
                <a:sym typeface="DM Sans"/>
              </a:rPr>
              <a:t>minúsculas</a:t>
            </a:r>
            <a:r>
              <a:rPr lang="en-GB" sz="1650" u="sng">
                <a:latin typeface="DM Sans"/>
                <a:ea typeface="DM Sans"/>
                <a:cs typeface="DM Sans"/>
                <a:sym typeface="DM Sans"/>
              </a:rPr>
              <a:t> y que sea significativo, que tenga sentido</a:t>
            </a:r>
            <a:endParaRPr sz="1650" u="sng"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650"/>
              <a:buFont typeface="DM Sans"/>
              <a:buAutoNum type="arabicPeriod"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Luego se define el valor de la variable usando el signo </a:t>
            </a:r>
            <a:r>
              <a:rPr b="1" lang="en-GB" sz="1650"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, de esta forma almacenamos un dato dentro de la variable (espacio en la memoria)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650"/>
              <a:buFont typeface="DM Sans"/>
              <a:buAutoNum type="arabicPeriod"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Luego podemos usar la variable . . . pero para que?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PD: Podemos hacer 3 y 4 en un solo paso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PD2: Y si no definimos una variable, que hay dentro?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DEFC52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DEFC52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Ahora si, vamos a la consola</a:t>
            </a:r>
            <a:r>
              <a:rPr lang="en-GB" sz="1650"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 😵😵😵</a:t>
            </a:r>
            <a:endParaRPr sz="1650"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/ dudas?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8"/>
          <p:cNvSpPr txBox="1"/>
          <p:nvPr/>
        </p:nvSpPr>
        <p:spPr>
          <a:xfrm>
            <a:off x="1461300" y="168862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¿Entonces para que descargamos el vsc 😠😠?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9"/>
          <p:cNvSpPr txBox="1"/>
          <p:nvPr/>
        </p:nvSpPr>
        <p:spPr>
          <a:xfrm>
            <a:off x="399375" y="92975"/>
            <a:ext cx="79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Relacionando archivos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8" name="Google Shape;468;p99"/>
          <p:cNvSpPr txBox="1"/>
          <p:nvPr/>
        </p:nvSpPr>
        <p:spPr>
          <a:xfrm>
            <a:off x="486925" y="831875"/>
            <a:ext cx="77727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El navegador ejecuta el </a:t>
            </a: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código de</a:t>
            </a: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 Js a través del archivo </a:t>
            </a: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HTML </a:t>
            </a: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que ejecute. 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Es decir, el navegador abre el HTML y el HTML le dice cual es el </a:t>
            </a: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código</a:t>
            </a: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 js que tiene que ejecutar.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Hay dos formas de relacionar el </a:t>
            </a: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código</a:t>
            </a: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 js con el html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9" name="Google Shape;469;p99"/>
          <p:cNvSpPr txBox="1"/>
          <p:nvPr/>
        </p:nvSpPr>
        <p:spPr>
          <a:xfrm>
            <a:off x="540075" y="2659875"/>
            <a:ext cx="53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endParaRPr b="1" sz="40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p99"/>
          <p:cNvSpPr txBox="1"/>
          <p:nvPr/>
        </p:nvSpPr>
        <p:spPr>
          <a:xfrm>
            <a:off x="540075" y="3936350"/>
            <a:ext cx="72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99"/>
          <p:cNvSpPr txBox="1"/>
          <p:nvPr/>
        </p:nvSpPr>
        <p:spPr>
          <a:xfrm>
            <a:off x="6477475" y="2514975"/>
            <a:ext cx="2276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Adivinen porque el primer </a:t>
            </a: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está en rojo 🤔</a:t>
            </a:r>
            <a:endParaRPr/>
          </a:p>
        </p:txBody>
      </p:sp>
      <p:pic>
        <p:nvPicPr>
          <p:cNvPr id="472" name="Google Shape;4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675" y="2514975"/>
            <a:ext cx="47434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675" y="4037413"/>
            <a:ext cx="4743450" cy="53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3"/>
          <p:cNvSpPr/>
          <p:nvPr/>
        </p:nvSpPr>
        <p:spPr>
          <a:xfrm>
            <a:off x="3119075" y="2311800"/>
            <a:ext cx="2969400" cy="19410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3"/>
          <p:cNvSpPr txBox="1"/>
          <p:nvPr/>
        </p:nvSpPr>
        <p:spPr>
          <a:xfrm>
            <a:off x="1404863" y="755363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¿Dudas sobre el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onboarding?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73"/>
          <p:cNvSpPr txBox="1"/>
          <p:nvPr/>
        </p:nvSpPr>
        <p:spPr>
          <a:xfrm>
            <a:off x="3386371" y="2465700"/>
            <a:ext cx="239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Mira los vídeos de Onboarding en la Plataforma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Por favor 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🙏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0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Introduciendo CONST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0" name="Google Shape;480;p100"/>
          <p:cNvSpPr txBox="1"/>
          <p:nvPr/>
        </p:nvSpPr>
        <p:spPr>
          <a:xfrm>
            <a:off x="4655725" y="1431700"/>
            <a:ext cx="37185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Hemos visto que usamos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let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declarar variables, pero hay otro tipo de declarador →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const</a:t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const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declara una constante, es decir que el valor de este espacio en la memoria </a:t>
            </a:r>
            <a:r>
              <a:rPr lang="en-GB" sz="1550" u="sng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no puede cambiar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! Esto significa que no puede ser redefinido.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¿Para que declarar una constante? ¿Que podríamos almacenar ahí?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1" name="Google Shape;481;p100"/>
          <p:cNvSpPr txBox="1"/>
          <p:nvPr/>
        </p:nvSpPr>
        <p:spPr>
          <a:xfrm>
            <a:off x="770950" y="1431700"/>
            <a:ext cx="3718500" cy="2711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no es posible redefinir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nombre </a:t>
            </a:r>
            <a:r>
              <a:rPr lang="en-GB" sz="16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600">
                <a:solidFill>
                  <a:srgbClr val="D76766"/>
                </a:solidFill>
                <a:latin typeface="Consolas"/>
                <a:ea typeface="Consolas"/>
                <a:cs typeface="Consolas"/>
                <a:sym typeface="Consolas"/>
              </a:rPr>
              <a:t>'Pepe'</a:t>
            </a:r>
            <a:endParaRPr sz="1600">
              <a:solidFill>
                <a:srgbClr val="D767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1"/>
          <p:cNvSpPr txBox="1"/>
          <p:nvPr/>
        </p:nvSpPr>
        <p:spPr>
          <a:xfrm>
            <a:off x="1461288" y="18539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Operaciones entre los tipos de datos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2"/>
          <p:cNvSpPr/>
          <p:nvPr/>
        </p:nvSpPr>
        <p:spPr>
          <a:xfrm>
            <a:off x="421050" y="1059700"/>
            <a:ext cx="8301900" cy="39180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02"/>
          <p:cNvSpPr txBox="1"/>
          <p:nvPr/>
        </p:nvSpPr>
        <p:spPr>
          <a:xfrm>
            <a:off x="647400" y="345975"/>
            <a:ext cx="7849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 </a:t>
            </a:r>
            <a:r>
              <a:rPr b="1" lang="en-GB" sz="35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Number</a:t>
            </a:r>
            <a:endParaRPr b="1" sz="35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3" name="Google Shape;493;p102"/>
          <p:cNvSpPr txBox="1"/>
          <p:nvPr/>
        </p:nvSpPr>
        <p:spPr>
          <a:xfrm>
            <a:off x="531125" y="1160800"/>
            <a:ext cx="32466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 que tenemos datos almacenados en variables, vamos a operar con ellas.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caso de que la variable tenga un dato tipo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numérico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podemos operar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matemáticamente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como hemos aprendido desde pequeños.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Recordemos que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aquí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existe la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prioridad de operaciones</a:t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02"/>
          <p:cNvSpPr txBox="1"/>
          <p:nvPr/>
        </p:nvSpPr>
        <p:spPr>
          <a:xfrm>
            <a:off x="3901300" y="1643350"/>
            <a:ext cx="4736400" cy="27507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golesBoca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golesRiver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PARTIDOS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Suma  </a:t>
            </a:r>
            <a:endParaRPr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total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golesBoca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golesRiver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Resta </a:t>
            </a:r>
            <a:endParaRPr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resta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golesBoca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golesRiver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Division</a:t>
            </a:r>
            <a:endParaRPr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promedio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total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PARTIDOS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03"/>
          <p:cNvSpPr/>
          <p:nvPr/>
        </p:nvSpPr>
        <p:spPr>
          <a:xfrm>
            <a:off x="330475" y="1062225"/>
            <a:ext cx="8467200" cy="38343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03"/>
          <p:cNvSpPr txBox="1"/>
          <p:nvPr/>
        </p:nvSpPr>
        <p:spPr>
          <a:xfrm>
            <a:off x="647400" y="345975"/>
            <a:ext cx="7849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Operaciones con </a:t>
            </a:r>
            <a:r>
              <a:rPr b="1" lang="en-GB" sz="35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String</a:t>
            </a:r>
            <a:endParaRPr b="1" sz="35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1" name="Google Shape;501;p103"/>
          <p:cNvSpPr txBox="1"/>
          <p:nvPr/>
        </p:nvSpPr>
        <p:spPr>
          <a:xfrm>
            <a:off x="446900" y="1152075"/>
            <a:ext cx="2819100" cy="3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en las variables almacenamos datos tipo string (cadena de caracteres) podemos operar entre ellas usando lo que se conoce como </a:t>
            </a: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concatenación</a:t>
            </a: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es “sumar” strings, o pegar una con otra, pero lo correcto es usar la palabra </a:t>
            </a:r>
            <a:r>
              <a:rPr b="1"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concatenar.</a:t>
            </a:r>
            <a:endParaRPr b="1"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si, solo podemos usar el operador +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2" name="Google Shape;502;p103"/>
          <p:cNvSpPr txBox="1"/>
          <p:nvPr/>
        </p:nvSpPr>
        <p:spPr>
          <a:xfrm>
            <a:off x="3217000" y="1281625"/>
            <a:ext cx="5472300" cy="3021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textoA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"Porsche"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textoB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911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//Concatenar textoA y textoB </a:t>
            </a:r>
            <a:endParaRPr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resultado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textoA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textoB;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//Concatenar textoA, ESPACIO y textoB </a:t>
            </a:r>
            <a:endParaRPr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resultadoEspacio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textoA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textoB;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//Concatenar textoB y 9 → cual es el resultado?</a:t>
            </a:r>
            <a:endParaRPr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resultadoNumero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textoB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4"/>
          <p:cNvSpPr txBox="1"/>
          <p:nvPr/>
        </p:nvSpPr>
        <p:spPr>
          <a:xfrm>
            <a:off x="178050" y="203525"/>
            <a:ext cx="60171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que ‘911’ + 1 me da ‘9111’ pero ‘911’ - 1 me da 910?</a:t>
            </a:r>
            <a:endParaRPr b="1" sz="3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104"/>
          <p:cNvSpPr txBox="1"/>
          <p:nvPr/>
        </p:nvSpPr>
        <p:spPr>
          <a:xfrm>
            <a:off x="222175" y="1364200"/>
            <a:ext cx="5512800" cy="3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Sucede que js es muy buena onda 😎, entonces antes de tirarnos un error por querer operar entre diferentes tipos de dato, intenta solucionarlo a su manera.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latin typeface="DM Sans"/>
                <a:ea typeface="DM Sans"/>
                <a:cs typeface="DM Sans"/>
                <a:sym typeface="DM Sans"/>
              </a:rPr>
              <a:t>Js da prioridad a la </a:t>
            </a:r>
            <a:r>
              <a:rPr b="1" lang="en-GB" sz="1550">
                <a:latin typeface="DM Sans"/>
                <a:ea typeface="DM Sans"/>
                <a:cs typeface="DM Sans"/>
                <a:sym typeface="DM Sans"/>
              </a:rPr>
              <a:t>concatenación</a:t>
            </a: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 que a la suma cuando tenemos un string, pero si usamos otro operador (una resta por ejemplo), nos realiza la resta aunque tengamos un string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Entonces, si js hace esto, debe haber una forma de convertir un dato tipo string con </a:t>
            </a: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números</a:t>
            </a: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 a un dato </a:t>
            </a: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numérico</a:t>
            </a: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 puro, no? </a:t>
            </a:r>
            <a:r>
              <a:rPr b="1" lang="en-GB" sz="1550">
                <a:latin typeface="DM Sans"/>
                <a:ea typeface="DM Sans"/>
                <a:cs typeface="DM Sans"/>
                <a:sym typeface="DM Sans"/>
              </a:rPr>
              <a:t>Claro que si</a:t>
            </a: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, hagamoslo 💪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9" name="Google Shape;50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563" y="1485613"/>
            <a:ext cx="1997575" cy="15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500" y="3297775"/>
            <a:ext cx="2258550" cy="6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04"/>
          <p:cNvSpPr txBox="1"/>
          <p:nvPr/>
        </p:nvSpPr>
        <p:spPr>
          <a:xfrm>
            <a:off x="6724500" y="885600"/>
            <a:ext cx="1997700" cy="37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Probando en la consola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5"/>
          <p:cNvSpPr txBox="1"/>
          <p:nvPr/>
        </p:nvSpPr>
        <p:spPr>
          <a:xfrm>
            <a:off x="1293675" y="345975"/>
            <a:ext cx="6221400" cy="6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famoso </a:t>
            </a:r>
            <a:r>
              <a:rPr b="1" lang="en-GB" sz="35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console.log(...)</a:t>
            </a:r>
            <a:endParaRPr b="1" sz="35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105"/>
          <p:cNvSpPr txBox="1"/>
          <p:nvPr/>
        </p:nvSpPr>
        <p:spPr>
          <a:xfrm>
            <a:off x="425225" y="1079875"/>
            <a:ext cx="85050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DM Sans"/>
                <a:ea typeface="DM Sans"/>
                <a:cs typeface="DM Sans"/>
                <a:sym typeface="DM Sans"/>
              </a:rPr>
              <a:t>La sentencia </a:t>
            </a:r>
            <a:r>
              <a:rPr b="1" lang="en-GB" sz="1700">
                <a:latin typeface="DM Sans"/>
                <a:ea typeface="DM Sans"/>
                <a:cs typeface="DM Sans"/>
                <a:sym typeface="DM Sans"/>
              </a:rPr>
              <a:t>console.log(...)</a:t>
            </a:r>
            <a:r>
              <a:rPr lang="en-GB" sz="1700">
                <a:latin typeface="DM Sans"/>
                <a:ea typeface="DM Sans"/>
                <a:cs typeface="DM Sans"/>
                <a:sym typeface="DM Sans"/>
              </a:rPr>
              <a:t> muestra lo que sea que coloquemos dentro del </a:t>
            </a:r>
            <a:r>
              <a:rPr lang="en-GB" sz="1700">
                <a:latin typeface="DM Sans"/>
                <a:ea typeface="DM Sans"/>
                <a:cs typeface="DM Sans"/>
                <a:sym typeface="DM Sans"/>
              </a:rPr>
              <a:t>paréntesis</a:t>
            </a:r>
            <a:r>
              <a:rPr lang="en-GB" sz="1700">
                <a:latin typeface="DM Sans"/>
                <a:ea typeface="DM Sans"/>
                <a:cs typeface="DM Sans"/>
                <a:sym typeface="DM Sans"/>
              </a:rPr>
              <a:t> en la consola del navegador. 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DM Sans"/>
                <a:ea typeface="DM Sans"/>
                <a:cs typeface="DM Sans"/>
                <a:sym typeface="DM Sans"/>
              </a:rPr>
              <a:t>Entonces, usamos console.log(...) para todo lo que necesitemos ver (tanto resultados como posibles errores) por parte de nuestro programa, ya que si no, </a:t>
            </a:r>
            <a:r>
              <a:rPr b="1" lang="en-GB" sz="1700"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n-GB" sz="1700">
                <a:latin typeface="DM Sans"/>
                <a:ea typeface="DM Sans"/>
                <a:cs typeface="DM Sans"/>
                <a:sym typeface="DM Sans"/>
              </a:rPr>
              <a:t>no tenemos idea”</a:t>
            </a:r>
            <a:r>
              <a:rPr lang="en-GB" sz="1700">
                <a:latin typeface="DM Sans"/>
                <a:ea typeface="DM Sans"/>
                <a:cs typeface="DM Sans"/>
                <a:sym typeface="DM Sans"/>
              </a:rPr>
              <a:t> de lo que </a:t>
            </a:r>
            <a:r>
              <a:rPr lang="en-GB" sz="1700">
                <a:latin typeface="DM Sans"/>
                <a:ea typeface="DM Sans"/>
                <a:cs typeface="DM Sans"/>
                <a:sym typeface="DM Sans"/>
              </a:rPr>
              <a:t>está</a:t>
            </a:r>
            <a:r>
              <a:rPr lang="en-GB" sz="1700">
                <a:latin typeface="DM Sans"/>
                <a:ea typeface="DM Sans"/>
                <a:cs typeface="DM Sans"/>
                <a:sym typeface="DM Sans"/>
              </a:rPr>
              <a:t> haciendo.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8" name="Google Shape;51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725" y="3243400"/>
            <a:ext cx="3602534" cy="1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/ dudas?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07"/>
          <p:cNvSpPr txBox="1"/>
          <p:nvPr/>
        </p:nvSpPr>
        <p:spPr>
          <a:xfrm>
            <a:off x="1321625" y="47707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9" name="Google Shape;529;p107"/>
          <p:cNvGrpSpPr/>
          <p:nvPr/>
        </p:nvGrpSpPr>
        <p:grpSpPr>
          <a:xfrm>
            <a:off x="349826" y="407773"/>
            <a:ext cx="738900" cy="738900"/>
            <a:chOff x="473351" y="619523"/>
            <a:chExt cx="738900" cy="738900"/>
          </a:xfrm>
        </p:grpSpPr>
        <p:sp>
          <p:nvSpPr>
            <p:cNvPr id="530" name="Google Shape;530;p10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1" name="Google Shape;531;p10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107"/>
          <p:cNvSpPr txBox="1"/>
          <p:nvPr/>
        </p:nvSpPr>
        <p:spPr>
          <a:xfrm>
            <a:off x="378900" y="1533400"/>
            <a:ext cx="83862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Practiquemos:</a:t>
            </a:r>
            <a:endParaRPr sz="2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914400" rtl="0" algn="l">
              <a:spcBef>
                <a:spcPts val="1000"/>
              </a:spcBef>
              <a:spcAft>
                <a:spcPts val="0"/>
              </a:spcAft>
              <a:buClr>
                <a:srgbClr val="E9F284"/>
              </a:buClr>
              <a:buSzPts val="2300"/>
              <a:buFont typeface="Helvetica Neue"/>
              <a:buAutoNum type="arabicPeriod"/>
            </a:pPr>
            <a:r>
              <a:rPr lang="en-GB" sz="23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Generar un archivo main.js y linkearlo al index.html</a:t>
            </a:r>
            <a:endParaRPr sz="23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914400" rtl="0" algn="l">
              <a:spcBef>
                <a:spcPts val="1000"/>
              </a:spcBef>
              <a:spcAft>
                <a:spcPts val="0"/>
              </a:spcAft>
              <a:buClr>
                <a:srgbClr val="E9F284"/>
              </a:buClr>
              <a:buSzPts val="2300"/>
              <a:buFont typeface="Helvetica Neue"/>
              <a:buAutoNum type="arabicPeriod"/>
            </a:pPr>
            <a:r>
              <a:rPr lang="en-GB" sz="23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Declarar una variable alumno</a:t>
            </a:r>
            <a:endParaRPr sz="23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914400" rtl="0" algn="l">
              <a:spcBef>
                <a:spcPts val="1000"/>
              </a:spcBef>
              <a:spcAft>
                <a:spcPts val="0"/>
              </a:spcAft>
              <a:buClr>
                <a:srgbClr val="E9F284"/>
              </a:buClr>
              <a:buSzPts val="2300"/>
              <a:buFont typeface="Helvetica Neue"/>
              <a:buAutoNum type="arabicPeriod"/>
            </a:pPr>
            <a:r>
              <a:rPr lang="en-GB" sz="23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Declarar 3 variables nota</a:t>
            </a:r>
            <a:endParaRPr sz="23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914400" rtl="0" algn="l">
              <a:spcBef>
                <a:spcPts val="1000"/>
              </a:spcBef>
              <a:spcAft>
                <a:spcPts val="0"/>
              </a:spcAft>
              <a:buClr>
                <a:srgbClr val="E9F284"/>
              </a:buClr>
              <a:buSzPts val="2300"/>
              <a:buFont typeface="Helvetica Neue"/>
              <a:buAutoNum type="arabicPeriod"/>
            </a:pPr>
            <a:r>
              <a:rPr lang="en-GB" sz="23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Calcular el promedio de las notas</a:t>
            </a:r>
            <a:endParaRPr sz="23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914400" rtl="0" algn="l">
              <a:spcBef>
                <a:spcPts val="1000"/>
              </a:spcBef>
              <a:spcAft>
                <a:spcPts val="1000"/>
              </a:spcAft>
              <a:buClr>
                <a:srgbClr val="E9F284"/>
              </a:buClr>
              <a:buSzPts val="2300"/>
              <a:buFont typeface="Helvetica Neue"/>
              <a:buAutoNum type="arabicPeriod"/>
            </a:pPr>
            <a:r>
              <a:rPr lang="en-GB" sz="23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Mostrar el promedio + el nombre del alumno</a:t>
            </a:r>
            <a:endParaRPr sz="23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08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8" name="Google Shape;538;p108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0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Interactuando con nuestro programa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4"/>
          <p:cNvSpPr txBox="1"/>
          <p:nvPr/>
        </p:nvSpPr>
        <p:spPr>
          <a:xfrm>
            <a:off x="2275275" y="1925250"/>
            <a:ext cx="547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 que debes saber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antes de empezar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4" name="Google Shape;244;p74"/>
          <p:cNvGrpSpPr/>
          <p:nvPr/>
        </p:nvGrpSpPr>
        <p:grpSpPr>
          <a:xfrm>
            <a:off x="1396726" y="2202288"/>
            <a:ext cx="738900" cy="738910"/>
            <a:chOff x="4202551" y="710825"/>
            <a:chExt cx="738900" cy="738910"/>
          </a:xfrm>
        </p:grpSpPr>
        <p:sp>
          <p:nvSpPr>
            <p:cNvPr id="245" name="Google Shape;245;p74"/>
            <p:cNvSpPr/>
            <p:nvPr/>
          </p:nvSpPr>
          <p:spPr>
            <a:xfrm>
              <a:off x="4202551" y="710835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4" title="icono de signo de exclamación"/>
            <p:cNvSpPr txBox="1"/>
            <p:nvPr/>
          </p:nvSpPr>
          <p:spPr>
            <a:xfrm>
              <a:off x="4403625" y="710825"/>
              <a:ext cx="233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!</a:t>
              </a:r>
              <a:endParaRPr b="1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10"/>
          <p:cNvSpPr txBox="1"/>
          <p:nvPr/>
        </p:nvSpPr>
        <p:spPr>
          <a:xfrm>
            <a:off x="323975" y="811200"/>
            <a:ext cx="83151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Hemos dicho que Js es lo que le da funcionalidad a nuestra </a:t>
            </a: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página</a:t>
            </a: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 (aplicación web), es decir que nuestro usuario </a:t>
            </a: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debería</a:t>
            </a: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poder interactuar con nuestro programa.</a:t>
            </a:r>
            <a:endParaRPr sz="16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Hasta ahora el usuario no ha podido interferir en nuestro programa, hasta ahora . . 🤯 </a:t>
            </a:r>
            <a:endParaRPr sz="16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sentencia </a:t>
            </a:r>
            <a:r>
              <a:rPr b="1"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prompt(...)</a:t>
            </a: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mostrará un cuadro de diálogo para que el usuario ingrese un dato. Luego este dato que </a:t>
            </a:r>
            <a:r>
              <a:rPr b="1" lang="en-GB" sz="165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SIEMPRE SIEMPRE SIEMPRE</a:t>
            </a:r>
            <a:r>
              <a:rPr lang="en-GB" sz="165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será un dato tipo </a:t>
            </a:r>
            <a:r>
              <a:rPr b="1"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puede almacenar en una variable.</a:t>
            </a:r>
            <a:endParaRPr sz="16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110"/>
          <p:cNvSpPr txBox="1"/>
          <p:nvPr/>
        </p:nvSpPr>
        <p:spPr>
          <a:xfrm>
            <a:off x="323975" y="82125"/>
            <a:ext cx="27576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prompt(...)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0" name="Google Shape;55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638" y="3385385"/>
            <a:ext cx="4035925" cy="1678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1" name="Google Shape;55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38" y="3810413"/>
            <a:ext cx="3971925" cy="82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110"/>
          <p:cNvCxnSpPr/>
          <p:nvPr/>
        </p:nvCxnSpPr>
        <p:spPr>
          <a:xfrm flipH="1" rot="10800000">
            <a:off x="4211088" y="4222363"/>
            <a:ext cx="739500" cy="4800"/>
          </a:xfrm>
          <a:prstGeom prst="straightConnector1">
            <a:avLst/>
          </a:prstGeom>
          <a:noFill/>
          <a:ln cap="flat" cmpd="sng" w="762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11"/>
          <p:cNvSpPr txBox="1"/>
          <p:nvPr/>
        </p:nvSpPr>
        <p:spPr>
          <a:xfrm>
            <a:off x="358475" y="212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alert(...)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111"/>
          <p:cNvSpPr txBox="1"/>
          <p:nvPr/>
        </p:nvSpPr>
        <p:spPr>
          <a:xfrm>
            <a:off x="403475" y="937050"/>
            <a:ext cx="81738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sentencia alert(...) realiza una tarea similar a console.log(...) (mostrar un mensaje, </a:t>
            </a:r>
            <a:r>
              <a:rPr lang="en-GB" sz="165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 un output</a:t>
            </a: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pero es unas 100 veces más molesto.</a:t>
            </a:r>
            <a:endParaRPr sz="16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molesto por dos razones</a:t>
            </a:r>
            <a:endParaRPr sz="16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Helvetica Neue"/>
              <a:buAutoNum type="arabicPeriod"/>
            </a:pP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Interrumpe el flujo de nuestro programa</a:t>
            </a:r>
            <a:endParaRPr sz="16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Helvetica Neue"/>
              <a:buAutoNum type="arabicPeriod"/>
            </a:pPr>
            <a:r>
              <a:rPr lang="en-GB" sz="16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usuario tiene que hacer el esfuerzo sobrehumano de darle a </a:t>
            </a:r>
            <a:r>
              <a:rPr b="1" lang="en-GB" sz="1650">
                <a:solidFill>
                  <a:srgbClr val="FF99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aceptar</a:t>
            </a:r>
            <a:endParaRPr b="1" sz="1650">
              <a:solidFill>
                <a:srgbClr val="FF99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9" name="Google Shape;5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763" y="3282200"/>
            <a:ext cx="4412700" cy="123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0" name="Google Shape;56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5" y="3500000"/>
            <a:ext cx="2447925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111"/>
          <p:cNvCxnSpPr/>
          <p:nvPr/>
        </p:nvCxnSpPr>
        <p:spPr>
          <a:xfrm flipH="1" rot="10800000">
            <a:off x="3116388" y="3897638"/>
            <a:ext cx="739500" cy="4800"/>
          </a:xfrm>
          <a:prstGeom prst="straightConnector1">
            <a:avLst/>
          </a:prstGeom>
          <a:noFill/>
          <a:ln cap="flat" cmpd="sng" w="762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12"/>
          <p:cNvSpPr txBox="1"/>
          <p:nvPr/>
        </p:nvSpPr>
        <p:spPr>
          <a:xfrm>
            <a:off x="1461300" y="46002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¡PERO OJO 👀!</a:t>
            </a:r>
            <a:endParaRPr b="1" sz="350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112"/>
          <p:cNvSpPr txBox="1"/>
          <p:nvPr/>
        </p:nvSpPr>
        <p:spPr>
          <a:xfrm>
            <a:off x="853700" y="1639775"/>
            <a:ext cx="72945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es cierto que alert(...) interrumpe el flujo del programa, pero, si yo tuviera que </a:t>
            </a:r>
            <a:r>
              <a:rPr lang="en-GB" sz="18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señalar</a:t>
            </a:r>
            <a:r>
              <a:rPr lang="en-GB" sz="18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 usuario que ingresó mal un dato, o avisarle del resultado de las notas de nuestro alumno.</a:t>
            </a:r>
            <a:endParaRPr sz="18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</a:t>
            </a:r>
            <a:r>
              <a:rPr lang="en-GB" sz="18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Usamos</a:t>
            </a:r>
            <a:r>
              <a:rPr lang="en-GB" sz="18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alert o console.log(...)?</a:t>
            </a:r>
            <a:endParaRPr sz="18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1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Agregando prompt y alert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3" name="Google Shape;573;p113"/>
          <p:cNvSpPr txBox="1"/>
          <p:nvPr/>
        </p:nvSpPr>
        <p:spPr>
          <a:xfrm>
            <a:off x="473350" y="1709850"/>
            <a:ext cx="81039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Practiquemos: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914400" rtl="0" algn="l">
              <a:spcBef>
                <a:spcPts val="1000"/>
              </a:spcBef>
              <a:spcAft>
                <a:spcPts val="0"/>
              </a:spcAft>
              <a:buClr>
                <a:srgbClr val="E9F284"/>
              </a:buClr>
              <a:buSzPts val="2300"/>
              <a:buFont typeface="Helvetica Neue"/>
              <a:buAutoNum type="arabicPeriod"/>
            </a:pPr>
            <a:r>
              <a:rPr lang="en-GB" sz="23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Declarar una variable alumno y materia</a:t>
            </a:r>
            <a:endParaRPr sz="23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914400" rtl="0" algn="l">
              <a:spcBef>
                <a:spcPts val="1000"/>
              </a:spcBef>
              <a:spcAft>
                <a:spcPts val="0"/>
              </a:spcAft>
              <a:buClr>
                <a:srgbClr val="E9F284"/>
              </a:buClr>
              <a:buSzPts val="2300"/>
              <a:buFont typeface="Helvetica Neue"/>
              <a:buAutoNum type="arabicPeriod"/>
            </a:pPr>
            <a:r>
              <a:rPr lang="en-GB" sz="23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Declarar 3 variables nota y que el usuario les de valor</a:t>
            </a:r>
            <a:endParaRPr sz="23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914400" rtl="0" algn="l">
              <a:spcBef>
                <a:spcPts val="1000"/>
              </a:spcBef>
              <a:spcAft>
                <a:spcPts val="0"/>
              </a:spcAft>
              <a:buClr>
                <a:srgbClr val="E9F284"/>
              </a:buClr>
              <a:buSzPts val="2300"/>
              <a:buFont typeface="Helvetica Neue"/>
              <a:buAutoNum type="arabicPeriod"/>
            </a:pPr>
            <a:r>
              <a:rPr lang="en-GB" sz="23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Calcular el promedio de las notas</a:t>
            </a:r>
            <a:endParaRPr sz="23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914400" rtl="0" algn="l">
              <a:spcBef>
                <a:spcPts val="1000"/>
              </a:spcBef>
              <a:spcAft>
                <a:spcPts val="1000"/>
              </a:spcAft>
              <a:buClr>
                <a:srgbClr val="E9F284"/>
              </a:buClr>
              <a:buSzPts val="2300"/>
              <a:buFont typeface="Helvetica Neue"/>
              <a:buAutoNum type="arabicPeriod"/>
            </a:pPr>
            <a:r>
              <a:rPr lang="en-GB" sz="23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Mostrar el promedio + el nombre del alumno</a:t>
            </a:r>
            <a:endParaRPr sz="23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74" name="Google Shape;574;p11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75" name="Google Shape;575;p11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6" name="Google Shape;576;p11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/ dudas?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5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Completa esta clase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los siguientes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CoderTips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7" name="Google Shape;587;p115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588" name="Google Shape;588;p115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89" name="Google Shape;589;p115" title="ícono de codertip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700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6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Videos y Podcasts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5" name="Google Shape;595;p116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596" name="Google Shape;596;p116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97" name="Google Shape;597;p116" title="ícono de codertip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700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8" name="Google Shape;598;p11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CODERTIPS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9" name="Google Shape;599;p116"/>
          <p:cNvSpPr txBox="1"/>
          <p:nvPr/>
        </p:nvSpPr>
        <p:spPr>
          <a:xfrm>
            <a:off x="457350" y="1774500"/>
            <a:ext cx="78900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Aprende Programación Web y construye el futuro de nuestra humanidad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</a:t>
            </a:r>
            <a:r>
              <a:rPr b="1" lang="en-GB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 </a:t>
            </a:r>
            <a:endParaRPr b="1"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Desarrollo freelance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Desarrollo profesional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lang="en-GB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CoderNews</a:t>
            </a:r>
            <a:r>
              <a:rPr lang="en-GB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de Branding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 </a:t>
            </a:r>
            <a:endParaRPr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para Emprendedores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Aprende a Usar TikTok</a:t>
            </a:r>
            <a:r>
              <a:rPr lang="en-GB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endParaRPr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Finanzas Personales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CoderConf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lang="en-GB" sz="1350">
                <a:solidFill>
                  <a:schemeClr val="dk1"/>
                </a:solidFill>
                <a:highlight>
                  <a:srgbClr val="999999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7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5" name="Google Shape;605;p117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606" name="Google Shape;606;p117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607" name="Google Shape;607;p117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p11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9" name="Google Shape;609;p117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117"/>
          <p:cNvSpPr txBox="1"/>
          <p:nvPr/>
        </p:nvSpPr>
        <p:spPr>
          <a:xfrm>
            <a:off x="457350" y="1971938"/>
            <a:ext cx="80172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Consola, variables y tipos de datos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b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Los apuntes de Majo (Página 1 a 8).</a:t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Variables, valores y referencias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b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 lo explico con gatitos.</a:t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Práctica interactiva sobre Algoritmia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 aventura del punto.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Herramienta recomendada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br>
              <a:rPr lang="en-GB" sz="1350" u="sng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-GB" sz="1350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Studio Code.</a:t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18"/>
          <p:cNvSpPr txBox="1"/>
          <p:nvPr/>
        </p:nvSpPr>
        <p:spPr>
          <a:xfrm>
            <a:off x="611050" y="781900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lang="en-GB" sz="4000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6" name="Google Shape;616;p118"/>
          <p:cNvSpPr txBox="1"/>
          <p:nvPr/>
        </p:nvSpPr>
        <p:spPr>
          <a:xfrm>
            <a:off x="2109143" y="25023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de desarrollo con JS.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Declaración de Variables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prompt, alert y console.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9"/>
          <p:cNvSpPr txBox="1"/>
          <p:nvPr/>
        </p:nvSpPr>
        <p:spPr>
          <a:xfrm>
            <a:off x="1248100" y="1371150"/>
            <a:ext cx="622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n-GB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se olviden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5"/>
          <p:cNvSpPr txBox="1"/>
          <p:nvPr/>
        </p:nvSpPr>
        <p:spPr>
          <a:xfrm>
            <a:off x="1461300" y="1953000"/>
            <a:ext cx="6221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Instancias prácticas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20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1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6"/>
          <p:cNvSpPr txBox="1"/>
          <p:nvPr/>
        </p:nvSpPr>
        <p:spPr>
          <a:xfrm>
            <a:off x="473350" y="450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Instancias prácticas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76"/>
          <p:cNvSpPr txBox="1"/>
          <p:nvPr/>
        </p:nvSpPr>
        <p:spPr>
          <a:xfrm>
            <a:off x="814375" y="2285950"/>
            <a:ext cx="21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de clase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" name="Google Shape;258;p76"/>
          <p:cNvSpPr txBox="1"/>
          <p:nvPr/>
        </p:nvSpPr>
        <p:spPr>
          <a:xfrm>
            <a:off x="3591900" y="22859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Guía de actividades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76"/>
          <p:cNvSpPr txBox="1"/>
          <p:nvPr/>
        </p:nvSpPr>
        <p:spPr>
          <a:xfrm>
            <a:off x="6278225" y="22859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Pre-entregas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76"/>
          <p:cNvSpPr txBox="1"/>
          <p:nvPr/>
        </p:nvSpPr>
        <p:spPr>
          <a:xfrm>
            <a:off x="624975" y="2686150"/>
            <a:ext cx="2470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Ayudan a poner en práctica los conceptos y la teoría vista en clase. No deben ser subidas a la plataforma y se desarrollan en la clase sincrónica.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76"/>
          <p:cNvSpPr txBox="1"/>
          <p:nvPr/>
        </p:nvSpPr>
        <p:spPr>
          <a:xfrm>
            <a:off x="3135250" y="2703725"/>
            <a:ext cx="2817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relacionadas con el Proyecto Final.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 son entregables ni obligatorias</a:t>
            </a: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, pero su resolución es muy importante para llegar con mayor nivel de avance a las pre entregas. Se desarrollan de forma asincrónica.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76"/>
          <p:cNvSpPr txBox="1"/>
          <p:nvPr/>
        </p:nvSpPr>
        <p:spPr>
          <a:xfrm>
            <a:off x="6074000" y="2703725"/>
            <a:ext cx="2470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Entregas con el estado de avance de tu proyecto final que deberás subir a la plataforma a lo largo del curso y hasta 7 días luego de la clase, para ser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corregidas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por tu tutor/a.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63" name="Google Shape;263;p76"/>
          <p:cNvCxnSpPr>
            <a:stCxn id="264" idx="6"/>
          </p:cNvCxnSpPr>
          <p:nvPr/>
        </p:nvCxnSpPr>
        <p:spPr>
          <a:xfrm>
            <a:off x="2290113" y="1779529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76"/>
          <p:cNvCxnSpPr>
            <a:endCxn id="266" idx="2"/>
          </p:cNvCxnSpPr>
          <p:nvPr/>
        </p:nvCxnSpPr>
        <p:spPr>
          <a:xfrm>
            <a:off x="4837476" y="1779529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7" name="Google Shape;267;p76"/>
          <p:cNvGrpSpPr/>
          <p:nvPr/>
        </p:nvGrpSpPr>
        <p:grpSpPr>
          <a:xfrm>
            <a:off x="1551231" y="1485973"/>
            <a:ext cx="738900" cy="738900"/>
            <a:chOff x="974706" y="2467173"/>
            <a:chExt cx="738900" cy="738900"/>
          </a:xfrm>
        </p:grpSpPr>
        <p:sp>
          <p:nvSpPr>
            <p:cNvPr id="268" name="Google Shape;268;p7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9" name="Google Shape;269;p7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" name="Google Shape;270;p76"/>
          <p:cNvGrpSpPr/>
          <p:nvPr/>
        </p:nvGrpSpPr>
        <p:grpSpPr>
          <a:xfrm>
            <a:off x="4174458" y="1410073"/>
            <a:ext cx="738900" cy="738900"/>
            <a:chOff x="3137108" y="2467173"/>
            <a:chExt cx="738900" cy="738900"/>
          </a:xfrm>
        </p:grpSpPr>
        <p:sp>
          <p:nvSpPr>
            <p:cNvPr id="271" name="Google Shape;271;p76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2" name="Google Shape;272;p76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76"/>
          <p:cNvGrpSpPr/>
          <p:nvPr/>
        </p:nvGrpSpPr>
        <p:grpSpPr>
          <a:xfrm>
            <a:off x="6797676" y="1452735"/>
            <a:ext cx="738900" cy="738900"/>
            <a:chOff x="7208351" y="2467173"/>
            <a:chExt cx="738900" cy="738900"/>
          </a:xfrm>
        </p:grpSpPr>
        <p:sp>
          <p:nvSpPr>
            <p:cNvPr id="274" name="Google Shape;274;p7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5" name="Google Shape;275;p76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7"/>
          <p:cNvSpPr txBox="1"/>
          <p:nvPr/>
        </p:nvSpPr>
        <p:spPr>
          <a:xfrm>
            <a:off x="473350" y="450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Instancias prácticas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77"/>
          <p:cNvSpPr txBox="1"/>
          <p:nvPr/>
        </p:nvSpPr>
        <p:spPr>
          <a:xfrm>
            <a:off x="5064679" y="1452626"/>
            <a:ext cx="35496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latin typeface="DM Sans"/>
                <a:ea typeface="DM Sans"/>
                <a:cs typeface="DM Sans"/>
                <a:sym typeface="DM Sans"/>
              </a:rPr>
              <a:t>Dentro de tu carpeta de cursada encontrarás el archivo de “Hoja de ruta”, 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 espacio fue creado  para que puedan visualizar en un mismo lugar, de manera rápida y ágil, todas las pre-entregas y entrega del Proyecto Final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Te recomendamos utilizar esta herramienta para organizar la  cursada y la construcción de tu proyecto final.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82" name="Google Shape;2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99" y="1452637"/>
            <a:ext cx="4460837" cy="279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8"/>
          <p:cNvSpPr/>
          <p:nvPr/>
        </p:nvSpPr>
        <p:spPr>
          <a:xfrm>
            <a:off x="504387" y="2096153"/>
            <a:ext cx="431100" cy="431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8"/>
          <p:cNvSpPr/>
          <p:nvPr/>
        </p:nvSpPr>
        <p:spPr>
          <a:xfrm>
            <a:off x="4571987" y="2096153"/>
            <a:ext cx="431100" cy="431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113" y="2180288"/>
            <a:ext cx="262800" cy="2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78"/>
          <p:cNvSpPr/>
          <p:nvPr/>
        </p:nvSpPr>
        <p:spPr>
          <a:xfrm>
            <a:off x="588525" y="492100"/>
            <a:ext cx="14370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8"/>
          <p:cNvSpPr txBox="1"/>
          <p:nvPr/>
        </p:nvSpPr>
        <p:spPr>
          <a:xfrm>
            <a:off x="588525" y="290200"/>
            <a:ext cx="14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ALERTAS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2" name="Google Shape;292;p78"/>
          <p:cNvSpPr txBox="1"/>
          <p:nvPr/>
        </p:nvSpPr>
        <p:spPr>
          <a:xfrm>
            <a:off x="501450" y="700525"/>
            <a:ext cx="760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 y cuándo aparecen?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" name="Google Shape;293;p78"/>
          <p:cNvSpPr txBox="1"/>
          <p:nvPr/>
        </p:nvSpPr>
        <p:spPr>
          <a:xfrm>
            <a:off x="501450" y="2584250"/>
            <a:ext cx="3777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avisos creados para comunicar cuándo los temas de una clase están directamente relacionados con alguna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pre-entrega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con el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modo que puedas ir construyendo con antelación parte de la consigna. Lo conseguirás usualmente al final de la presentación de la clase.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" name="Google Shape;294;p78"/>
          <p:cNvSpPr txBox="1"/>
          <p:nvPr/>
        </p:nvSpPr>
        <p:spPr>
          <a:xfrm>
            <a:off x="943385" y="2103263"/>
            <a:ext cx="22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Sans"/>
                <a:ea typeface="DM Sans"/>
                <a:cs typeface="DM Sans"/>
                <a:sym typeface="DM Sans"/>
              </a:rPr>
              <a:t>CoderAlert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78"/>
          <p:cNvSpPr txBox="1"/>
          <p:nvPr/>
        </p:nvSpPr>
        <p:spPr>
          <a:xfrm>
            <a:off x="4572000" y="2559225"/>
            <a:ext cx="37614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alertas que te indicarán que el contenido de una clase puede ser ejercitado mediante a través de actividades presentes en la Guia de Actividades. Son totalmente opcionales y cumplen la función de espacio práctico asincrónico.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78"/>
          <p:cNvSpPr txBox="1"/>
          <p:nvPr/>
        </p:nvSpPr>
        <p:spPr>
          <a:xfrm>
            <a:off x="5084452" y="2106800"/>
            <a:ext cx="33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Sans"/>
                <a:ea typeface="DM Sans"/>
                <a:cs typeface="DM Sans"/>
                <a:sym typeface="DM Sans"/>
              </a:rPr>
              <a:t>Coder Training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7" name="Google Shape;29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25" y="2171963"/>
            <a:ext cx="262800" cy="2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78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n-GB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En ambos casos podrás usar la Guia de Actividades para practicar. </a:t>
            </a:r>
            <a:endParaRPr sz="11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9"/>
          <p:cNvSpPr txBox="1"/>
          <p:nvPr/>
        </p:nvSpPr>
        <p:spPr>
          <a:xfrm>
            <a:off x="475500" y="3168825"/>
            <a:ext cx="8166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Entregas con el estado de avance de tu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deberás subir a la plataforma a lo largo del curso y hasta 7 días luego de la clase, para ser corregidas por tu docente o tutor/a.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79"/>
          <p:cNvSpPr txBox="1"/>
          <p:nvPr/>
        </p:nvSpPr>
        <p:spPr>
          <a:xfrm>
            <a:off x="1001002" y="2753200"/>
            <a:ext cx="32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Sans"/>
                <a:ea typeface="DM Sans"/>
                <a:cs typeface="DM Sans"/>
                <a:sym typeface="DM Sans"/>
              </a:rPr>
              <a:t>Pre-entregas del Proyecto final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5" name="Google Shape;305;p79"/>
          <p:cNvGrpSpPr/>
          <p:nvPr/>
        </p:nvGrpSpPr>
        <p:grpSpPr>
          <a:xfrm>
            <a:off x="488562" y="2737751"/>
            <a:ext cx="431074" cy="431074"/>
            <a:chOff x="7208351" y="2467173"/>
            <a:chExt cx="738900" cy="738900"/>
          </a:xfrm>
        </p:grpSpPr>
        <p:sp>
          <p:nvSpPr>
            <p:cNvPr id="306" name="Google Shape;306;p7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7" name="Google Shape;307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79"/>
          <p:cNvSpPr/>
          <p:nvPr/>
        </p:nvSpPr>
        <p:spPr>
          <a:xfrm>
            <a:off x="588525" y="686550"/>
            <a:ext cx="27087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79"/>
          <p:cNvSpPr txBox="1"/>
          <p:nvPr/>
        </p:nvSpPr>
        <p:spPr>
          <a:xfrm>
            <a:off x="588525" y="484650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 ENTREGAS DEL PF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79"/>
          <p:cNvSpPr txBox="1"/>
          <p:nvPr/>
        </p:nvSpPr>
        <p:spPr>
          <a:xfrm>
            <a:off x="501450" y="894975"/>
            <a:ext cx="27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79"/>
          <p:cNvSpPr txBox="1"/>
          <p:nvPr/>
        </p:nvSpPr>
        <p:spPr>
          <a:xfrm>
            <a:off x="488550" y="1607138"/>
            <a:ext cx="8166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actividades o ejercicios que se realizan durante el curso, que ayudan a materializar los contenidos trabajados en las clases mediante la práctica y que suman a la construcción del proyecto final.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